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2"/>
  </p:notesMasterIdLst>
  <p:sldIdLst>
    <p:sldId id="256" r:id="rId2"/>
    <p:sldId id="257" r:id="rId3"/>
    <p:sldId id="259" r:id="rId4"/>
    <p:sldId id="263" r:id="rId5"/>
    <p:sldId id="306" r:id="rId6"/>
    <p:sldId id="264" r:id="rId7"/>
    <p:sldId id="309" r:id="rId8"/>
    <p:sldId id="308" r:id="rId9"/>
    <p:sldId id="267" r:id="rId10"/>
    <p:sldId id="270" r:id="rId11"/>
    <p:sldId id="265" r:id="rId12"/>
    <p:sldId id="269" r:id="rId13"/>
    <p:sldId id="272" r:id="rId14"/>
    <p:sldId id="274" r:id="rId15"/>
    <p:sldId id="307" r:id="rId16"/>
    <p:sldId id="275" r:id="rId17"/>
    <p:sldId id="273" r:id="rId18"/>
    <p:sldId id="276" r:id="rId19"/>
    <p:sldId id="282" r:id="rId20"/>
    <p:sldId id="288" r:id="rId21"/>
    <p:sldId id="291" r:id="rId22"/>
    <p:sldId id="277" r:id="rId23"/>
    <p:sldId id="279" r:id="rId24"/>
    <p:sldId id="305" r:id="rId25"/>
    <p:sldId id="292" r:id="rId26"/>
    <p:sldId id="293" r:id="rId27"/>
    <p:sldId id="294" r:id="rId28"/>
    <p:sldId id="295" r:id="rId29"/>
    <p:sldId id="311" r:id="rId30"/>
    <p:sldId id="315" r:id="rId31"/>
    <p:sldId id="314" r:id="rId32"/>
    <p:sldId id="312" r:id="rId33"/>
    <p:sldId id="313" r:id="rId34"/>
    <p:sldId id="310" r:id="rId35"/>
    <p:sldId id="297" r:id="rId36"/>
    <p:sldId id="298" r:id="rId37"/>
    <p:sldId id="299" r:id="rId38"/>
    <p:sldId id="316" r:id="rId39"/>
    <p:sldId id="302" r:id="rId40"/>
    <p:sldId id="261" r:id="rId4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9200"/>
              <a:buFont typeface="Calibri"/>
              <a:buNone/>
              <a:defRPr sz="9200" b="1" i="0" u="none" strike="noStrike" cap="none">
                <a:solidFill>
                  <a:srgbClr val="2375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8" y="678647"/>
            <a:ext cx="8343712" cy="213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54676" y="9109915"/>
            <a:ext cx="1225590" cy="9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17486" y="7124700"/>
            <a:ext cx="1006194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/>
          </a:blip>
          <a:srcRect b="2091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7">
            <a:alphaModFix/>
          </a:blip>
          <a:srcRect b="2145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sz="4300" b="1" i="0" u="none" strike="noStrike" cap="non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sz="4300" b="1" i="0" u="none" strike="noStrike" cap="non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">
  <p:cSld name="Fundo Azul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  <a:defRPr sz="6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1">
  <p:cSld name="Conteúdo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sz="7000" b="1" i="0" u="none" strike="noStrike" cap="non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2">
  <p:cSld name="Conteúd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sz="7000" b="1" i="0" u="none" strike="noStrike" cap="non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m Azul">
  <p:cSld name="Fim Azu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  <a:defRPr sz="9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7399" y="735710"/>
            <a:ext cx="9533203" cy="2510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7"/>
          <p:cNvGrpSpPr/>
          <p:nvPr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40" name="Google Shape;40;p7"/>
            <p:cNvSpPr/>
            <p:nvPr/>
          </p:nvSpPr>
          <p:spPr>
            <a:xfrm>
              <a:off x="7353300" y="8902699"/>
              <a:ext cx="3600450" cy="1397000"/>
            </a:xfrm>
            <a:custGeom>
              <a:avLst/>
              <a:gdLst/>
              <a:ahLst/>
              <a:cxnLst/>
              <a:rect l="l" t="t" r="r" b="b"/>
              <a:pathLst>
                <a:path w="3600450" h="1397000" extrusionOk="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41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012508" y="4135782"/>
            <a:ext cx="13716000" cy="2407558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8000" b="0" dirty="0"/>
              <a:t>LOS GRANDES SIMULADORES EN DERMATOPATOLOGIA</a:t>
            </a:r>
            <a:endParaRPr sz="800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dirty="0" err="1"/>
              <a:t>Maraya</a:t>
            </a:r>
            <a:r>
              <a:rPr lang="pt-BR" dirty="0"/>
              <a:t> Bittencourt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dirty="0"/>
              <a:t>Universidade Federal do Pará</a:t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508" y="3417932"/>
            <a:ext cx="3521392" cy="32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012508" y="6689115"/>
            <a:ext cx="3521392" cy="32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/>
          <a:srcRect t="18374" r="-406" b="3927"/>
          <a:stretch/>
        </p:blipFill>
        <p:spPr bwMode="auto">
          <a:xfrm>
            <a:off x="-1016" y="30932"/>
            <a:ext cx="18362040" cy="106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Evolução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VDRL e FTAB </a:t>
            </a:r>
            <a:r>
              <a:rPr lang="pt-BR" sz="3600" dirty="0" err="1">
                <a:solidFill>
                  <a:schemeClr val="tx1"/>
                </a:solidFill>
              </a:rPr>
              <a:t>IgM</a:t>
            </a:r>
            <a:r>
              <a:rPr lang="pt-BR" sz="3600" dirty="0">
                <a:solidFill>
                  <a:schemeClr val="tx1"/>
                </a:solidFill>
              </a:rPr>
              <a:t> e </a:t>
            </a:r>
            <a:r>
              <a:rPr lang="pt-BR" sz="3600" dirty="0" err="1">
                <a:solidFill>
                  <a:schemeClr val="tx1"/>
                </a:solidFill>
              </a:rPr>
              <a:t>IgG</a:t>
            </a:r>
            <a:r>
              <a:rPr lang="pt-BR" sz="3600" dirty="0">
                <a:solidFill>
                  <a:schemeClr val="tx1"/>
                </a:solidFill>
              </a:rPr>
              <a:t> negativos (repetido 2x)</a:t>
            </a:r>
          </a:p>
          <a:p>
            <a:pPr algn="just"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Auto anticorpos sem alterações</a:t>
            </a:r>
          </a:p>
          <a:p>
            <a:pPr algn="just"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PCR e VHS aumentados e Fator reumatoide em altos títulos, 295 (VR &lt;20)</a:t>
            </a:r>
          </a:p>
          <a:p>
            <a:pPr algn="just"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DGI, </a:t>
            </a:r>
            <a:r>
              <a:rPr lang="pt-BR" sz="3600" dirty="0" err="1">
                <a:solidFill>
                  <a:schemeClr val="tx1"/>
                </a:solidFill>
              </a:rPr>
              <a:t>artralgias</a:t>
            </a:r>
            <a:r>
              <a:rPr lang="pt-BR" sz="3600" dirty="0">
                <a:solidFill>
                  <a:schemeClr val="tx1"/>
                </a:solidFill>
              </a:rPr>
              <a:t> e altos títulos de fator reumatóide, o diagnóstico inicial foi de artrite reumatoide (</a:t>
            </a:r>
            <a:r>
              <a:rPr lang="pt-BR" sz="3600" dirty="0" err="1">
                <a:solidFill>
                  <a:schemeClr val="tx1"/>
                </a:solidFill>
              </a:rPr>
              <a:t>interconsulta</a:t>
            </a:r>
            <a:r>
              <a:rPr lang="pt-BR" sz="3600" dirty="0">
                <a:solidFill>
                  <a:schemeClr val="tx1"/>
                </a:solidFill>
              </a:rPr>
              <a:t> dermatologia e reumatologia) </a:t>
            </a:r>
          </a:p>
          <a:p>
            <a:pPr algn="just">
              <a:buFont typeface="Wingdings" pitchFamily="2" charset="2"/>
              <a:buChar char="§"/>
            </a:pPr>
            <a:r>
              <a:rPr lang="pt-BR" sz="3600" dirty="0" err="1">
                <a:solidFill>
                  <a:schemeClr val="tx1"/>
                </a:solidFill>
              </a:rPr>
              <a:t>Hidroxicloroquina</a:t>
            </a:r>
            <a:r>
              <a:rPr lang="pt-BR" sz="3600" dirty="0">
                <a:solidFill>
                  <a:schemeClr val="tx1"/>
                </a:solidFill>
              </a:rPr>
              <a:t>, porém paciente não apresentou melhora do quadro, com persistência das lesões e da </a:t>
            </a:r>
            <a:r>
              <a:rPr lang="pt-BR" sz="3600" dirty="0" err="1">
                <a:solidFill>
                  <a:schemeClr val="tx1"/>
                </a:solidFill>
              </a:rPr>
              <a:t>artralgia</a:t>
            </a:r>
            <a:r>
              <a:rPr lang="pt-BR" sz="3600" dirty="0">
                <a:solidFill>
                  <a:schemeClr val="tx1"/>
                </a:solidFill>
              </a:rPr>
              <a:t> e tosse.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026" y="0"/>
            <a:ext cx="10977402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Evolução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Teste rápido molecular positivo para </a:t>
            </a:r>
            <a:r>
              <a:rPr lang="pt-BR" sz="3600" i="1" dirty="0" err="1">
                <a:solidFill>
                  <a:schemeClr val="tx1"/>
                </a:solidFill>
              </a:rPr>
              <a:t>Mycobacterium</a:t>
            </a:r>
            <a:r>
              <a:rPr lang="pt-BR" sz="3600" i="1" dirty="0">
                <a:solidFill>
                  <a:schemeClr val="tx1"/>
                </a:solidFill>
              </a:rPr>
              <a:t> </a:t>
            </a:r>
            <a:r>
              <a:rPr lang="pt-BR" sz="3600" i="1" dirty="0" err="1">
                <a:solidFill>
                  <a:schemeClr val="tx1"/>
                </a:solidFill>
              </a:rPr>
              <a:t>tuberculosis</a:t>
            </a:r>
            <a:endParaRPr lang="pt-BR" sz="3600" i="1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O paciente relatou posteriormente contato com irmão tuberculose pulmonar.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Após os 6 meses de tratamento específico com </a:t>
            </a:r>
            <a:r>
              <a:rPr lang="pt-BR" sz="3600" dirty="0" err="1">
                <a:solidFill>
                  <a:schemeClr val="tx1"/>
                </a:solidFill>
              </a:rPr>
              <a:t>rifampicina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3600" dirty="0" err="1">
                <a:solidFill>
                  <a:schemeClr val="tx1"/>
                </a:solidFill>
              </a:rPr>
              <a:t>isoniazida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3600" dirty="0" err="1">
                <a:solidFill>
                  <a:schemeClr val="tx1"/>
                </a:solidFill>
              </a:rPr>
              <a:t>etambutol</a:t>
            </a:r>
            <a:r>
              <a:rPr lang="pt-BR" sz="3600" dirty="0">
                <a:solidFill>
                  <a:schemeClr val="tx1"/>
                </a:solidFill>
              </a:rPr>
              <a:t> e </a:t>
            </a:r>
            <a:r>
              <a:rPr lang="pt-BR" sz="3600" dirty="0" err="1">
                <a:solidFill>
                  <a:schemeClr val="tx1"/>
                </a:solidFill>
              </a:rPr>
              <a:t>pirazinamida</a:t>
            </a:r>
            <a:r>
              <a:rPr lang="pt-BR" sz="3600" dirty="0">
                <a:solidFill>
                  <a:schemeClr val="tx1"/>
                </a:solidFill>
              </a:rPr>
              <a:t>, apresentou resolução completa das lesões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 </a:t>
            </a:r>
            <a:r>
              <a:rPr lang="pt-BR" sz="3600" dirty="0" err="1">
                <a:solidFill>
                  <a:schemeClr val="tx1"/>
                </a:solidFill>
              </a:rPr>
              <a:t>Anetodermia</a:t>
            </a:r>
            <a:endParaRPr lang="pt-BR" sz="36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Resolução das queixas de tosse e </a:t>
            </a:r>
            <a:r>
              <a:rPr lang="pt-BR" sz="3600" dirty="0" err="1">
                <a:solidFill>
                  <a:schemeClr val="tx1"/>
                </a:solidFill>
              </a:rPr>
              <a:t>artralgias</a:t>
            </a:r>
            <a:endParaRPr lang="pt-BR" sz="3600" dirty="0">
              <a:solidFill>
                <a:schemeClr val="tx1"/>
              </a:solidFill>
            </a:endParaRPr>
          </a:p>
          <a:p>
            <a:endParaRPr lang="pt-BR" sz="3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192" y="0"/>
            <a:ext cx="771525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001256" y="404780"/>
            <a:ext cx="7411666" cy="988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2" y="0"/>
            <a:ext cx="771525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3226" y="1"/>
            <a:ext cx="771525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9790" y="0"/>
            <a:ext cx="7715582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76" y="0"/>
            <a:ext cx="7715583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16" y="0"/>
            <a:ext cx="7715251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2628" y="1"/>
            <a:ext cx="7715250" cy="1028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b="31429"/>
          <a:stretch>
            <a:fillRect/>
          </a:stretch>
        </p:blipFill>
        <p:spPr bwMode="auto">
          <a:xfrm>
            <a:off x="4143340" y="0"/>
            <a:ext cx="11251458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Dermatite </a:t>
            </a:r>
            <a:r>
              <a:rPr lang="pt-BR" sz="5400" dirty="0" err="1"/>
              <a:t>granulomatosa</a:t>
            </a:r>
            <a:r>
              <a:rPr lang="pt-BR" sz="5400" dirty="0"/>
              <a:t> intersticial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 w="9525"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O primeiro uso do termo DGI é atribuído a Ackerman em 1993.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DGI com artrite, DGI com cordões e artrite, faixas subcutâneas lineares de artrite reumatóide, nódulos reumatóides lineares, granuloma anular linear e síndrome de Ackerman.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As descrições iniciais eram de pacientes com artrite e uma faixa linear </a:t>
            </a:r>
            <a:r>
              <a:rPr lang="pt-BR" sz="3600" dirty="0" err="1">
                <a:solidFill>
                  <a:schemeClr val="tx1"/>
                </a:solidFill>
              </a:rPr>
              <a:t>patognomônica</a:t>
            </a:r>
            <a:r>
              <a:rPr lang="pt-BR" sz="3600" dirty="0">
                <a:solidFill>
                  <a:schemeClr val="tx1"/>
                </a:solidFill>
              </a:rPr>
              <a:t> na parte superior do tronco, que era firme, palpável e geralmente assintomática.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err="1">
                <a:solidFill>
                  <a:schemeClr val="tx1"/>
                </a:solidFill>
              </a:rPr>
              <a:t>Pápulas</a:t>
            </a:r>
            <a:r>
              <a:rPr lang="pt-BR" sz="3600" dirty="0">
                <a:solidFill>
                  <a:schemeClr val="tx1"/>
                </a:solidFill>
              </a:rPr>
              <a:t> violáceas no tronco e membros simetricamente distribuídas.</a:t>
            </a:r>
          </a:p>
          <a:p>
            <a:pPr algn="r"/>
            <a:endParaRPr lang="pt-BR" sz="2400" dirty="0"/>
          </a:p>
          <a:p>
            <a:pPr algn="r"/>
            <a:r>
              <a:rPr lang="pt-BR" sz="2400" dirty="0"/>
              <a:t>Ackerman AB, </a:t>
            </a:r>
            <a:r>
              <a:rPr lang="pt-BR" sz="2400" dirty="0" err="1"/>
              <a:t>Guo</a:t>
            </a:r>
            <a:r>
              <a:rPr lang="pt-BR" sz="2400" dirty="0"/>
              <a:t> Y, </a:t>
            </a:r>
            <a:r>
              <a:rPr lang="pt-BR" sz="2400" dirty="0" err="1"/>
              <a:t>Vitale</a:t>
            </a:r>
            <a:r>
              <a:rPr lang="pt-BR" sz="2400" dirty="0"/>
              <a:t> P, </a:t>
            </a:r>
            <a:r>
              <a:rPr lang="pt-BR" sz="2400" dirty="0" err="1"/>
              <a:t>et</a:t>
            </a:r>
            <a:r>
              <a:rPr lang="pt-BR" sz="2400" dirty="0"/>
              <a:t> </a:t>
            </a:r>
            <a:r>
              <a:rPr lang="pt-BR" sz="2400" dirty="0" err="1"/>
              <a:t>al</a:t>
            </a:r>
            <a:r>
              <a:rPr lang="pt-BR" sz="2400" dirty="0"/>
              <a:t>: </a:t>
            </a:r>
            <a:r>
              <a:rPr lang="pt-BR" sz="2400" dirty="0" err="1"/>
              <a:t>Clues</a:t>
            </a:r>
            <a:r>
              <a:rPr lang="pt-BR" sz="2400" dirty="0"/>
              <a:t> to </a:t>
            </a:r>
            <a:r>
              <a:rPr lang="pt-BR" sz="2400" dirty="0" err="1"/>
              <a:t>Diagnosis</a:t>
            </a:r>
            <a:r>
              <a:rPr lang="pt-BR" sz="2400" dirty="0"/>
              <a:t> in </a:t>
            </a:r>
            <a:r>
              <a:rPr lang="en-US" sz="2400" dirty="0" err="1"/>
              <a:t>Dermatopathology</a:t>
            </a:r>
            <a:r>
              <a:rPr lang="en-US" sz="2400" dirty="0"/>
              <a:t>, </a:t>
            </a:r>
            <a:r>
              <a:rPr lang="en-US" sz="2400" dirty="0" err="1"/>
              <a:t>Vol</a:t>
            </a:r>
            <a:r>
              <a:rPr lang="en-US" sz="2400" dirty="0"/>
              <a:t> 3. Chicago, IL, ASCP Press, 1993, pp 309-312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</a:pPr>
            <a:r>
              <a:rPr lang="pt-BR"/>
              <a:t>Declaração de Conflito de Interesse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pt-BR" sz="6600" dirty="0"/>
              <a:t>Não tenho conflito</a:t>
            </a:r>
            <a:br>
              <a:rPr lang="pt-BR" sz="6600" dirty="0"/>
            </a:br>
            <a:r>
              <a:rPr lang="pt-BR" sz="6600" dirty="0"/>
              <a:t> de interesse a declarar</a:t>
            </a:r>
            <a:endParaRPr sz="6600"/>
          </a:p>
          <a:p>
            <a:pPr marL="0" lvl="0" indent="0" algn="ctr" rtl="0">
              <a:lnSpc>
                <a:spcPct val="133333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sz="4000"/>
          </a:p>
          <a:p>
            <a:pPr marL="0" lvl="0" indent="0" algn="ctr" rtl="0">
              <a:lnSpc>
                <a:spcPct val="153846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pt-BR" sz="3600" dirty="0"/>
              <a:t>Exigência da RDC Nº 96/08 da ANVISA</a:t>
            </a:r>
            <a:endParaRPr sz="6600"/>
          </a:p>
          <a:p>
            <a:pPr marL="0" lvl="0" indent="0" algn="ctr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2874" y="1690912"/>
            <a:ext cx="6522253" cy="51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8911" y="71402"/>
            <a:ext cx="4978163" cy="992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1388" y="66695"/>
            <a:ext cx="7215238" cy="101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8219" r="4879"/>
          <a:stretch>
            <a:fillRect/>
          </a:stretch>
        </p:blipFill>
        <p:spPr bwMode="auto">
          <a:xfrm>
            <a:off x="0" y="928658"/>
            <a:ext cx="5786414" cy="60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8" y="0"/>
            <a:ext cx="6286544" cy="1019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8" y="4000492"/>
            <a:ext cx="10139684" cy="457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72628" cy="281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Dermatite </a:t>
            </a:r>
            <a:r>
              <a:rPr lang="pt-BR" sz="5400" dirty="0" err="1"/>
              <a:t>granulomatosa</a:t>
            </a:r>
            <a:r>
              <a:rPr lang="pt-BR" sz="5400" dirty="0"/>
              <a:t> intersticial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&gt; Mulheres de meia-idade, Fator </a:t>
            </a:r>
            <a:r>
              <a:rPr lang="pt-BR" sz="3600" dirty="0" err="1">
                <a:solidFill>
                  <a:schemeClr val="tx1"/>
                </a:solidFill>
              </a:rPr>
              <a:t>reumatoide</a:t>
            </a:r>
            <a:r>
              <a:rPr lang="pt-BR" sz="3600" dirty="0">
                <a:solidFill>
                  <a:schemeClr val="tx1"/>
                </a:solidFill>
              </a:rPr>
              <a:t> pode ser positivo ou não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err="1">
                <a:solidFill>
                  <a:schemeClr val="tx1"/>
                </a:solidFill>
              </a:rPr>
              <a:t>Etiopatogenia</a:t>
            </a:r>
            <a:r>
              <a:rPr lang="pt-BR" sz="3600" dirty="0">
                <a:solidFill>
                  <a:schemeClr val="tx1"/>
                </a:solidFill>
              </a:rPr>
              <a:t> pouco compreendida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Quase todos os casos estão associados a uma condição inflamatória subjacente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DGI tem sido interpretada como um sinal inespecífico de disfunção imune.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O envolvimento sistêmico artrite migratória ou </a:t>
            </a:r>
            <a:r>
              <a:rPr lang="pt-BR" sz="3600" dirty="0" err="1">
                <a:solidFill>
                  <a:schemeClr val="tx1"/>
                </a:solidFill>
              </a:rPr>
              <a:t>poliartrite</a:t>
            </a:r>
            <a:r>
              <a:rPr lang="pt-BR" sz="3600" dirty="0">
                <a:solidFill>
                  <a:schemeClr val="tx1"/>
                </a:solidFill>
              </a:rPr>
              <a:t> de pequenas e grandes articulações, que pode aparecer antes, durante ou após sua manifestação cutânea.</a:t>
            </a:r>
          </a:p>
          <a:p>
            <a:pPr algn="r"/>
            <a:endParaRPr lang="pt-BR" sz="2400" dirty="0"/>
          </a:p>
          <a:p>
            <a:pPr algn="r"/>
            <a:r>
              <a:rPr lang="pt-BR" sz="2400" dirty="0"/>
              <a:t>Takahashi H, </a:t>
            </a:r>
            <a:r>
              <a:rPr lang="pt-BR" sz="2400" dirty="0" err="1"/>
              <a:t>Satoh</a:t>
            </a:r>
            <a:r>
              <a:rPr lang="pt-BR" sz="2400" dirty="0"/>
              <a:t> K, </a:t>
            </a:r>
            <a:r>
              <a:rPr lang="pt-BR" sz="2400" dirty="0" err="1"/>
              <a:t>Takagi</a:t>
            </a:r>
            <a:r>
              <a:rPr lang="pt-BR" sz="2400" dirty="0"/>
              <a:t> A, </a:t>
            </a:r>
            <a:r>
              <a:rPr lang="pt-BR" sz="2400" dirty="0" err="1"/>
              <a:t>Ishida</a:t>
            </a:r>
            <a:r>
              <a:rPr lang="pt-BR" sz="2400" dirty="0"/>
              <a:t>-Yamamoto A, </a:t>
            </a:r>
            <a:r>
              <a:rPr lang="pt-BR" sz="2400" dirty="0" err="1"/>
              <a:t>Iizuka</a:t>
            </a:r>
            <a:r>
              <a:rPr lang="pt-BR" sz="2400" dirty="0"/>
              <a:t> H. J </a:t>
            </a:r>
            <a:r>
              <a:rPr lang="pt-BR" sz="2400" dirty="0" err="1"/>
              <a:t>Dermatol</a:t>
            </a:r>
            <a:r>
              <a:rPr lang="pt-BR" sz="2400" dirty="0"/>
              <a:t>. 2017 Jun;44(6):e130-e131</a:t>
            </a:r>
            <a:r>
              <a:rPr lang="pt-BR" sz="3200" dirty="0"/>
              <a:t>. </a:t>
            </a:r>
            <a:endParaRPr lang="pt-BR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Dermatite </a:t>
            </a:r>
            <a:r>
              <a:rPr lang="pt-BR" sz="5400" dirty="0" err="1"/>
              <a:t>granulomatosa</a:t>
            </a:r>
            <a:r>
              <a:rPr lang="pt-BR" sz="5400" dirty="0"/>
              <a:t> intersticial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LES, SAAF, tireoidite autoimune, hepatite autoimune, síndrome de </a:t>
            </a:r>
            <a:r>
              <a:rPr lang="pt-BR" sz="3600" dirty="0" err="1">
                <a:solidFill>
                  <a:schemeClr val="tx1"/>
                </a:solidFill>
              </a:rPr>
              <a:t>Churg</a:t>
            </a:r>
            <a:r>
              <a:rPr lang="pt-BR" sz="3600" dirty="0">
                <a:solidFill>
                  <a:schemeClr val="tx1"/>
                </a:solidFill>
              </a:rPr>
              <a:t>-Strauss, doença de </a:t>
            </a:r>
            <a:r>
              <a:rPr lang="pt-BR" sz="3600" dirty="0" err="1">
                <a:solidFill>
                  <a:schemeClr val="tx1"/>
                </a:solidFill>
              </a:rPr>
              <a:t>Behçet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3600" dirty="0" err="1">
                <a:solidFill>
                  <a:schemeClr val="tx1"/>
                </a:solidFill>
              </a:rPr>
              <a:t>uveíte</a:t>
            </a:r>
            <a:r>
              <a:rPr lang="pt-BR" sz="3600" dirty="0">
                <a:solidFill>
                  <a:schemeClr val="tx1"/>
                </a:solidFill>
              </a:rPr>
              <a:t> crônica e síndrome </a:t>
            </a:r>
            <a:r>
              <a:rPr lang="pt-BR" sz="3600" dirty="0" err="1">
                <a:solidFill>
                  <a:schemeClr val="tx1"/>
                </a:solidFill>
              </a:rPr>
              <a:t>paraneoplásica</a:t>
            </a:r>
            <a:r>
              <a:rPr lang="pt-BR" sz="3600" dirty="0">
                <a:solidFill>
                  <a:schemeClr val="tx1"/>
                </a:solidFill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Inibidores da enzima conversora de angiotensina, bloqueadores dos canais de cálcio, betabloqueadores, </a:t>
            </a:r>
            <a:r>
              <a:rPr lang="pt-BR" sz="3600" dirty="0" err="1">
                <a:solidFill>
                  <a:schemeClr val="tx1"/>
                </a:solidFill>
              </a:rPr>
              <a:t>hipolipemiantes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3600" dirty="0" err="1">
                <a:solidFill>
                  <a:schemeClr val="tx1"/>
                </a:solidFill>
              </a:rPr>
              <a:t>alfabloqueadores</a:t>
            </a:r>
            <a:r>
              <a:rPr lang="pt-BR" sz="3600" dirty="0">
                <a:solidFill>
                  <a:schemeClr val="tx1"/>
                </a:solidFill>
              </a:rPr>
              <a:t> e outros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A associação mais comum é com artrite </a:t>
            </a:r>
            <a:r>
              <a:rPr lang="pt-BR" sz="3600" dirty="0" err="1">
                <a:solidFill>
                  <a:schemeClr val="tx1"/>
                </a:solidFill>
              </a:rPr>
              <a:t>reumatóide</a:t>
            </a:r>
            <a:r>
              <a:rPr lang="pt-BR" sz="36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As doenças infecciosas relatadas  </a:t>
            </a:r>
            <a:r>
              <a:rPr lang="pt-BR" sz="3600" i="1" dirty="0" err="1">
                <a:solidFill>
                  <a:schemeClr val="tx1"/>
                </a:solidFill>
              </a:rPr>
              <a:t>Borrelia</a:t>
            </a:r>
            <a:r>
              <a:rPr lang="pt-BR" sz="3600" i="1" dirty="0">
                <a:solidFill>
                  <a:schemeClr val="tx1"/>
                </a:solidFill>
              </a:rPr>
              <a:t> </a:t>
            </a:r>
            <a:r>
              <a:rPr lang="pt-BR" sz="3600" i="1" dirty="0" err="1">
                <a:solidFill>
                  <a:schemeClr val="tx1"/>
                </a:solidFill>
              </a:rPr>
              <a:t>burgdorferi</a:t>
            </a:r>
            <a:r>
              <a:rPr lang="pt-BR" sz="3600" i="1" dirty="0">
                <a:solidFill>
                  <a:schemeClr val="tx1"/>
                </a:solidFill>
              </a:rPr>
              <a:t> </a:t>
            </a:r>
            <a:r>
              <a:rPr lang="pt-BR" sz="3600" dirty="0">
                <a:solidFill>
                  <a:schemeClr val="tx1"/>
                </a:solidFill>
              </a:rPr>
              <a:t>e </a:t>
            </a:r>
            <a:r>
              <a:rPr lang="pt-BR" sz="3600" dirty="0" err="1">
                <a:solidFill>
                  <a:schemeClr val="tx1"/>
                </a:solidFill>
              </a:rPr>
              <a:t>coccidioidomicose</a:t>
            </a:r>
            <a:r>
              <a:rPr lang="pt-BR" sz="3600" dirty="0">
                <a:solidFill>
                  <a:schemeClr val="tx1"/>
                </a:solidFill>
              </a:rPr>
              <a:t> pulmonar. </a:t>
            </a:r>
          </a:p>
          <a:p>
            <a:pPr algn="r"/>
            <a:endParaRPr lang="pt-BR" sz="2400" dirty="0"/>
          </a:p>
          <a:p>
            <a:pPr algn="r"/>
            <a:r>
              <a:rPr lang="pt-BR" sz="2400" dirty="0" err="1"/>
              <a:t>Sangueza</a:t>
            </a:r>
            <a:r>
              <a:rPr lang="pt-BR" sz="2400" dirty="0"/>
              <a:t> OP, </a:t>
            </a:r>
            <a:r>
              <a:rPr lang="pt-BR" sz="2400" dirty="0" err="1"/>
              <a:t>Caudell</a:t>
            </a:r>
            <a:r>
              <a:rPr lang="pt-BR" sz="2400" dirty="0"/>
              <a:t> MD, </a:t>
            </a:r>
            <a:r>
              <a:rPr lang="pt-BR" sz="2400" dirty="0" err="1"/>
              <a:t>Mengesha</a:t>
            </a:r>
            <a:r>
              <a:rPr lang="pt-BR" sz="2400" dirty="0"/>
              <a:t> YM, Davis LS, Barnes CJ, </a:t>
            </a:r>
            <a:r>
              <a:rPr lang="pt-BR" sz="2400" dirty="0" err="1"/>
              <a:t>Griffin</a:t>
            </a:r>
            <a:r>
              <a:rPr lang="pt-BR" sz="2400" dirty="0"/>
              <a:t> JE, </a:t>
            </a:r>
            <a:r>
              <a:rPr lang="pt-BR" sz="2400" dirty="0" err="1"/>
              <a:t>Fleischer</a:t>
            </a:r>
            <a:r>
              <a:rPr lang="pt-BR" sz="2400" dirty="0"/>
              <a:t> AB, </a:t>
            </a:r>
            <a:r>
              <a:rPr lang="pt-BR" sz="2400" dirty="0" err="1"/>
              <a:t>Jorizzo</a:t>
            </a:r>
            <a:r>
              <a:rPr lang="pt-BR" sz="2400" dirty="0"/>
              <a:t> JL.  </a:t>
            </a:r>
            <a:r>
              <a:rPr lang="pt-BR" sz="2400" i="1" dirty="0"/>
              <a:t>J </a:t>
            </a:r>
            <a:r>
              <a:rPr lang="pt-BR" sz="2400" i="1" dirty="0" err="1"/>
              <a:t>Am</a:t>
            </a:r>
            <a:r>
              <a:rPr lang="pt-BR" sz="2400" i="1" dirty="0"/>
              <a:t> </a:t>
            </a:r>
            <a:r>
              <a:rPr lang="pt-BR" sz="2400" i="1" dirty="0" err="1"/>
              <a:t>Acad</a:t>
            </a:r>
            <a:r>
              <a:rPr lang="pt-BR" sz="2400" i="1" dirty="0"/>
              <a:t> </a:t>
            </a:r>
            <a:r>
              <a:rPr lang="pt-BR" sz="2400" i="1" dirty="0" err="1"/>
              <a:t>Dermatol</a:t>
            </a:r>
            <a:r>
              <a:rPr lang="pt-BR" sz="2400" i="1" dirty="0"/>
              <a:t>. </a:t>
            </a:r>
            <a:r>
              <a:rPr lang="pt-BR" sz="2400" dirty="0"/>
              <a:t>2002;47(2):251–7.</a:t>
            </a:r>
          </a:p>
          <a:p>
            <a:pPr algn="just">
              <a:buFont typeface="Arial" pitchFamily="34" charset="0"/>
              <a:buChar char="•"/>
            </a:pPr>
            <a:endParaRPr lang="pt-BR" sz="36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42944" y="2252349"/>
            <a:ext cx="16287750" cy="68916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pt-BR" dirty="0">
                <a:solidFill>
                  <a:schemeClr val="tx1"/>
                </a:solidFill>
              </a:rPr>
              <a:t>A tuberculose é doença infecciosa milenar, cosmopolita, que ocorre com maior incidência nos países em desenvolvimento e constitui um dos mais graves problemas de saúde pública. </a:t>
            </a:r>
          </a:p>
          <a:p>
            <a:pPr algn="just"/>
            <a:r>
              <a:rPr lang="pt-BR" dirty="0">
                <a:solidFill>
                  <a:schemeClr val="tx1"/>
                </a:solidFill>
              </a:rPr>
              <a:t>Os dermatologistas devem estar atentos às manifestações cutâneas da tuberculose, que podem ser atípicas do como no caso relatado.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Caso 2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Mulher, 49 anos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Há 5 anos placas </a:t>
            </a:r>
            <a:r>
              <a:rPr lang="pt-BR" sz="3600" dirty="0" err="1">
                <a:solidFill>
                  <a:schemeClr val="tx1"/>
                </a:solidFill>
              </a:rPr>
              <a:t>eritematodescamativas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3600" dirty="0" err="1">
                <a:solidFill>
                  <a:schemeClr val="tx1"/>
                </a:solidFill>
              </a:rPr>
              <a:t>hiperceratósicas</a:t>
            </a:r>
            <a:r>
              <a:rPr lang="pt-BR" sz="3600" dirty="0">
                <a:solidFill>
                  <a:schemeClr val="tx1"/>
                </a:solidFill>
              </a:rPr>
              <a:t> e fissuras na região </a:t>
            </a:r>
            <a:r>
              <a:rPr lang="pt-BR" sz="3600" dirty="0" err="1">
                <a:solidFill>
                  <a:schemeClr val="tx1"/>
                </a:solidFill>
              </a:rPr>
              <a:t>palmoplantar</a:t>
            </a:r>
            <a:r>
              <a:rPr lang="pt-BR" sz="3600">
                <a:solidFill>
                  <a:schemeClr val="tx1"/>
                </a:solidFill>
              </a:rPr>
              <a:t> bilateralmente. </a:t>
            </a:r>
            <a:endParaRPr lang="pt-BR" sz="36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Prurido e dor local, alteração da qualidade de vida, dificultando a deambulação.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Fazia uso recorrente de pomadas contendo </a:t>
            </a:r>
            <a:r>
              <a:rPr lang="pt-BR" sz="3600" dirty="0" err="1">
                <a:solidFill>
                  <a:schemeClr val="tx1"/>
                </a:solidFill>
              </a:rPr>
              <a:t>corticoides</a:t>
            </a:r>
            <a:r>
              <a:rPr lang="pt-BR" sz="3600" dirty="0">
                <a:solidFill>
                  <a:schemeClr val="tx1"/>
                </a:solidFill>
              </a:rPr>
              <a:t>, com piora após suspensão.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Em uso de </a:t>
            </a:r>
            <a:r>
              <a:rPr lang="pt-BR" sz="3600" dirty="0" err="1">
                <a:solidFill>
                  <a:schemeClr val="tx1"/>
                </a:solidFill>
              </a:rPr>
              <a:t>metotrexato</a:t>
            </a:r>
            <a:r>
              <a:rPr lang="pt-BR" sz="3600" dirty="0">
                <a:solidFill>
                  <a:schemeClr val="tx1"/>
                </a:solidFill>
              </a:rPr>
              <a:t> 25 </a:t>
            </a:r>
            <a:r>
              <a:rPr lang="pt-BR" sz="3600" dirty="0" err="1">
                <a:solidFill>
                  <a:schemeClr val="tx1"/>
                </a:solidFill>
              </a:rPr>
              <a:t>mg</a:t>
            </a:r>
            <a:r>
              <a:rPr lang="pt-BR" sz="3600" dirty="0">
                <a:solidFill>
                  <a:schemeClr val="tx1"/>
                </a:solidFill>
              </a:rPr>
              <a:t>/sem,  8 meses, sem nenhuma resposta clínica.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9154" name="Picture 2" descr="C:\Users\maray\AppData\Local\Packages\Microsoft.Windows.Photos_8wekyb3d8bbwe\TempState\ShareServiceTempFolder\mão ant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428827" y="-15565"/>
            <a:ext cx="13573220" cy="10302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02" name="Picture 2" descr="C:\Users\maray\AppData\Local\Packages\Microsoft.Windows.Photos_8wekyb3d8bbwe\TempState\ShareServiceTempFolder\pé antes.jpeg"/>
          <p:cNvPicPr>
            <a:picLocks noChangeAspect="1" noChangeArrowheads="1"/>
          </p:cNvPicPr>
          <p:nvPr/>
        </p:nvPicPr>
        <p:blipFill>
          <a:blip r:embed="rId2"/>
          <a:srcRect t="12661" r="7826"/>
          <a:stretch>
            <a:fillRect/>
          </a:stretch>
        </p:blipFill>
        <p:spPr bwMode="auto">
          <a:xfrm rot="10800000">
            <a:off x="-1" y="-2"/>
            <a:ext cx="12500336" cy="10287001"/>
          </a:xfrm>
          <a:prstGeom prst="rect">
            <a:avLst/>
          </a:prstGeom>
          <a:noFill/>
        </p:spPr>
      </p:pic>
      <p:pic>
        <p:nvPicPr>
          <p:cNvPr id="51204" name="Picture 4" descr="C:\Users\maray\AppData\Local\Packages\Microsoft.Windows.Photos_8wekyb3d8bbwe\TempState\ShareServiceTempFolder\pé antes (2).jpeg"/>
          <p:cNvPicPr>
            <a:picLocks noChangeAspect="1" noChangeArrowheads="1"/>
          </p:cNvPicPr>
          <p:nvPr/>
        </p:nvPicPr>
        <p:blipFill>
          <a:blip r:embed="rId3"/>
          <a:srcRect r="18323"/>
          <a:stretch>
            <a:fillRect/>
          </a:stretch>
        </p:blipFill>
        <p:spPr bwMode="auto">
          <a:xfrm>
            <a:off x="11601238" y="0"/>
            <a:ext cx="6686826" cy="1028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34" y="-93122"/>
            <a:ext cx="7785092" cy="1038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8" y="66936"/>
            <a:ext cx="13626752" cy="102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dirty="0"/>
              <a:t>Caso 1</a:t>
            </a:r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600" dirty="0">
                <a:solidFill>
                  <a:schemeClr val="tx1"/>
                </a:solidFill>
              </a:rPr>
              <a:t>Homem, 50 anos, sem </a:t>
            </a:r>
            <a:r>
              <a:rPr lang="pt-BR" sz="3600" dirty="0" err="1">
                <a:solidFill>
                  <a:schemeClr val="tx1"/>
                </a:solidFill>
              </a:rPr>
              <a:t>comorbidades</a:t>
            </a:r>
            <a:r>
              <a:rPr lang="pt-BR" sz="3600" dirty="0">
                <a:solidFill>
                  <a:schemeClr val="tx1"/>
                </a:solidFill>
              </a:rPr>
              <a:t>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 Há 7 meses lesões assintomáticas, distribuídas na região cervical, tronco e membros superiores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 </a:t>
            </a:r>
            <a:r>
              <a:rPr lang="pt-BR" sz="3600" dirty="0" err="1">
                <a:solidFill>
                  <a:schemeClr val="tx1"/>
                </a:solidFill>
              </a:rPr>
              <a:t>Poliartralgia</a:t>
            </a:r>
            <a:r>
              <a:rPr lang="pt-BR" sz="3600" dirty="0">
                <a:solidFill>
                  <a:schemeClr val="tx1"/>
                </a:solidFill>
              </a:rPr>
              <a:t> (rigidez matinal &gt; 30min), de aparecimento concomitante ao surgimento das lesões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 Tosse produtiva leve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3600" dirty="0">
                <a:solidFill>
                  <a:schemeClr val="tx1"/>
                </a:solidFill>
              </a:rPr>
              <a:t> Negava febre, perda ponderal ou outros sintomas</a:t>
            </a:r>
            <a:endParaRPr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60" y="0"/>
            <a:ext cx="7775848" cy="103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3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0718" y="1295656"/>
            <a:ext cx="10365248" cy="77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2576" y="1417952"/>
            <a:ext cx="10136055" cy="76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3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2171" y="1304203"/>
            <a:ext cx="10433627" cy="782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62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72" y="228954"/>
            <a:ext cx="13410728" cy="100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41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Evolução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Apesar dos achados sugestivos de eczema, paciente negava qualquer exposição a produtos químicos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Teste de contato negativo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Decisão compartilhada -&gt; medicação </a:t>
            </a:r>
            <a:r>
              <a:rPr lang="pt-BR" sz="3600" dirty="0" err="1">
                <a:solidFill>
                  <a:schemeClr val="tx1"/>
                </a:solidFill>
              </a:rPr>
              <a:t>imunobiológica</a:t>
            </a:r>
            <a:r>
              <a:rPr lang="pt-BR" sz="3600" dirty="0">
                <a:solidFill>
                  <a:schemeClr val="tx1"/>
                </a:solidFill>
              </a:rPr>
              <a:t> anti-IL17 </a:t>
            </a:r>
            <a:r>
              <a:rPr lang="pt-BR" sz="3600" dirty="0" err="1">
                <a:solidFill>
                  <a:schemeClr val="tx1"/>
                </a:solidFill>
              </a:rPr>
              <a:t>secuquinumabe</a:t>
            </a:r>
            <a:endParaRPr lang="pt-BR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82" y="0"/>
            <a:ext cx="10397695" cy="1035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r="17414"/>
          <a:stretch>
            <a:fillRect/>
          </a:stretch>
        </p:blipFill>
        <p:spPr bwMode="auto">
          <a:xfrm>
            <a:off x="3500398" y="0"/>
            <a:ext cx="6588401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58974" y="1"/>
            <a:ext cx="3929090" cy="11429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4000" dirty="0"/>
              <a:t>3 semanas depois</a:t>
            </a:r>
          </a:p>
        </p:txBody>
      </p:sp>
      <p:pic>
        <p:nvPicPr>
          <p:cNvPr id="8" name="Picture 2" descr="C:\Users\maray\AppData\Local\Packages\Microsoft.Windows.Photos_8wekyb3d8bbwe\TempState\ShareServiceTempFolder\mão ante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4914529" cy="3730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b="6944"/>
          <a:stretch>
            <a:fillRect/>
          </a:stretch>
        </p:blipFill>
        <p:spPr bwMode="auto">
          <a:xfrm rot="10800000">
            <a:off x="5280515" y="0"/>
            <a:ext cx="8290989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maray\AppData\Local\Packages\Microsoft.Windows.Photos_8wekyb3d8bbwe\TempState\ShareServiceTempFolder\pé ant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1"/>
            <a:ext cx="5182052" cy="4500558"/>
          </a:xfrm>
          <a:prstGeom prst="rect">
            <a:avLst/>
          </a:prstGeom>
          <a:noFill/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4358974" y="1"/>
            <a:ext cx="3929090" cy="11429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 semanas depois</a:t>
            </a:r>
            <a:endParaRPr kumimoji="0" lang="pt-BR" sz="4000" b="1" i="0" u="none" strike="noStrike" kern="0" cap="none" spc="0" normalizeH="0" baseline="0" noProof="0" dirty="0">
              <a:ln>
                <a:noFill/>
              </a:ln>
              <a:solidFill>
                <a:srgbClr val="4765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8969" t="17112" r="33397" b="9909"/>
          <a:stretch/>
        </p:blipFill>
        <p:spPr>
          <a:xfrm>
            <a:off x="4247457" y="155451"/>
            <a:ext cx="9292786" cy="101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4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Tanto a psoríase </a:t>
            </a:r>
            <a:r>
              <a:rPr lang="pt-BR" sz="3600" dirty="0" err="1">
                <a:solidFill>
                  <a:schemeClr val="tx1"/>
                </a:solidFill>
              </a:rPr>
              <a:t>palmoplantar</a:t>
            </a:r>
            <a:r>
              <a:rPr lang="pt-BR" sz="3600" dirty="0">
                <a:solidFill>
                  <a:schemeClr val="tx1"/>
                </a:solidFill>
              </a:rPr>
              <a:t> quanto a dermatite eczematosa desta área da pele compartilham características histológicas semelhantes.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17 pacientes com psoríase e 25 com dermatite eczematosa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Múltiplos focos de </a:t>
            </a:r>
            <a:r>
              <a:rPr lang="pt-BR" sz="3600" dirty="0" err="1">
                <a:solidFill>
                  <a:schemeClr val="tx1"/>
                </a:solidFill>
              </a:rPr>
              <a:t>paraqueratose</a:t>
            </a:r>
            <a:r>
              <a:rPr lang="pt-BR" sz="3600" dirty="0">
                <a:solidFill>
                  <a:schemeClr val="tx1"/>
                </a:solidFill>
              </a:rPr>
              <a:t> situados verticalmente, alternando com </a:t>
            </a:r>
            <a:r>
              <a:rPr lang="pt-BR" sz="3600" dirty="0" err="1">
                <a:solidFill>
                  <a:schemeClr val="tx1"/>
                </a:solidFill>
              </a:rPr>
              <a:t>ortoqueratose</a:t>
            </a:r>
            <a:r>
              <a:rPr lang="pt-BR" sz="3600" dirty="0">
                <a:solidFill>
                  <a:schemeClr val="tx1"/>
                </a:solidFill>
              </a:rPr>
              <a:t>, foram a única característica estatisticamente significativa no diagnóstico diferencial de psoríase </a:t>
            </a:r>
            <a:r>
              <a:rPr lang="pt-BR" sz="3600" dirty="0" err="1">
                <a:solidFill>
                  <a:schemeClr val="tx1"/>
                </a:solidFill>
              </a:rPr>
              <a:t>palmoplantar</a:t>
            </a:r>
            <a:r>
              <a:rPr lang="pt-BR" sz="3600" dirty="0">
                <a:solidFill>
                  <a:schemeClr val="tx1"/>
                </a:solidFill>
              </a:rPr>
              <a:t> [76,5% (13/17), p = 0,005].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Vesículas </a:t>
            </a:r>
            <a:r>
              <a:rPr lang="pt-BR" sz="3600" dirty="0" err="1">
                <a:solidFill>
                  <a:schemeClr val="tx1"/>
                </a:solidFill>
              </a:rPr>
              <a:t>espongióticas</a:t>
            </a:r>
            <a:r>
              <a:rPr lang="pt-BR" sz="3600" dirty="0">
                <a:solidFill>
                  <a:schemeClr val="tx1"/>
                </a:solidFill>
              </a:rPr>
              <a:t> na maioria dos pacientes com psoríase [76,5% (13/17)]. </a:t>
            </a:r>
          </a:p>
          <a:p>
            <a:pPr algn="just">
              <a:buFont typeface="Arial" pitchFamily="34" charset="0"/>
              <a:buChar char="•"/>
            </a:pPr>
            <a:endParaRPr lang="pt-BR" sz="36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8969" t="17112" r="33397" b="59986"/>
          <a:stretch/>
        </p:blipFill>
        <p:spPr>
          <a:xfrm>
            <a:off x="1" y="1"/>
            <a:ext cx="7919863" cy="27097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 descr="C:\Users\maray\AppData\Local\Packages\Microsoft.Windows.Photos_8wekyb3d8bbwe\TempState\ShareServiceTempFolder\3B2C00B8-CF94-4565-AD21-4083BC7A704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06" y="-36"/>
            <a:ext cx="7743828" cy="10325104"/>
          </a:xfrm>
          <a:prstGeom prst="rect">
            <a:avLst/>
          </a:prstGeom>
          <a:noFill/>
        </p:spPr>
      </p:pic>
      <p:pic>
        <p:nvPicPr>
          <p:cNvPr id="1028" name="Picture 4" descr="C:\Users\maray\AppData\Local\Packages\Microsoft.Windows.Photos_8wekyb3d8bbwe\TempState\ShareServiceTempFolder\4B567E52-B0F5-4A4D-A5E9-00BA01CE4BB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6980" y="104808"/>
            <a:ext cx="7636644" cy="10182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</a:pPr>
            <a:r>
              <a:rPr lang="pt-BR" dirty="0"/>
              <a:t>OBRIGADA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4018" y="6057900"/>
            <a:ext cx="7859964" cy="62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4583" r="16667"/>
          <a:stretch>
            <a:fillRect/>
          </a:stretch>
        </p:blipFill>
        <p:spPr bwMode="auto">
          <a:xfrm>
            <a:off x="500002" y="-1"/>
            <a:ext cx="7643866" cy="1044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76" y="-70"/>
            <a:ext cx="7786743" cy="1038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5602" name="Picture 2" descr="C:\Users\maray\OneDrive\Área de Trabalho\SBD CONGRESSO 2024\caso clara dermatitie granulmatosa\Fotos clínicas\image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4" y="-10570"/>
            <a:ext cx="7723178" cy="10297570"/>
          </a:xfrm>
          <a:prstGeom prst="rect">
            <a:avLst/>
          </a:prstGeom>
          <a:noFill/>
        </p:spPr>
      </p:pic>
      <p:pic>
        <p:nvPicPr>
          <p:cNvPr id="25604" name="Picture 4" descr="C:\Users\maray\OneDrive\Área de Trabalho\SBD CONGRESSO 2024\caso clara dermatitie granulmatosa\Fotos clínicas\image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850" y="6387"/>
            <a:ext cx="7817644" cy="10423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28" y="-50351"/>
            <a:ext cx="11809312" cy="101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3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-41076"/>
            <a:ext cx="13681520" cy="1026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099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18288000" cy="104336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/>
          <a:srcRect b="15382"/>
          <a:stretch/>
        </p:blipFill>
        <p:spPr bwMode="auto">
          <a:xfrm>
            <a:off x="161316" y="30933"/>
            <a:ext cx="9126700" cy="1029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2072" y="144462"/>
            <a:ext cx="7606904" cy="1014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736</Words>
  <Application>Microsoft Office PowerPoint</Application>
  <PresentationFormat>Personalizar</PresentationFormat>
  <Paragraphs>1125</Paragraphs>
  <Slides>40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Congresso de Patologia</vt:lpstr>
      <vt:lpstr>LOS GRANDES SIMULADORES EN DERMATOPATOLOGIA</vt:lpstr>
      <vt:lpstr>Declaração de Conflito de Interesse</vt:lpstr>
      <vt:lpstr>Caso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Evolução  </vt:lpstr>
      <vt:lpstr>Apresentação do PowerPoint</vt:lpstr>
      <vt:lpstr>Evolução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Dermatite granulomatosa intersticial</vt:lpstr>
      <vt:lpstr>Apresentação do PowerPoint</vt:lpstr>
      <vt:lpstr>Apresentação do PowerPoint</vt:lpstr>
      <vt:lpstr>Dermatite granulomatosa intersticial</vt:lpstr>
      <vt:lpstr>Dermatite granulomatosa intersticial</vt:lpstr>
      <vt:lpstr>Apresentação do PowerPoint</vt:lpstr>
      <vt:lpstr>Caso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Evolução</vt:lpstr>
      <vt:lpstr>3 semanas depois</vt:lpstr>
      <vt:lpstr>Apresentação do PowerPoint</vt:lpstr>
      <vt:lpstr>Apresentação do PowerPoint</vt:lpstr>
      <vt:lpstr>Apresentação do PowerPoint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GRANDES SIMULADORES EN DERMATOPATOLOGIA</dc:title>
  <dc:creator>Maraya Bittencourt</dc:creator>
  <cp:lastModifiedBy>CN PRODUÇÕES</cp:lastModifiedBy>
  <cp:revision>64</cp:revision>
  <dcterms:modified xsi:type="dcterms:W3CDTF">2024-05-31T18:42:13Z</dcterms:modified>
</cp:coreProperties>
</file>